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10" r:id="rId5"/>
    <p:sldId id="348" r:id="rId6"/>
    <p:sldId id="356" r:id="rId7"/>
    <p:sldId id="315" r:id="rId8"/>
    <p:sldId id="355" r:id="rId9"/>
    <p:sldId id="354" r:id="rId10"/>
    <p:sldId id="343" r:id="rId11"/>
    <p:sldId id="321" r:id="rId12"/>
    <p:sldId id="320" r:id="rId13"/>
    <p:sldId id="323" r:id="rId14"/>
    <p:sldId id="324" r:id="rId15"/>
    <p:sldId id="349" r:id="rId16"/>
    <p:sldId id="325" r:id="rId17"/>
    <p:sldId id="326" r:id="rId18"/>
    <p:sldId id="327" r:id="rId19"/>
    <p:sldId id="328" r:id="rId20"/>
    <p:sldId id="329" r:id="rId21"/>
    <p:sldId id="330" r:id="rId22"/>
    <p:sldId id="357" r:id="rId23"/>
    <p:sldId id="353" r:id="rId24"/>
    <p:sldId id="361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59" r:id="rId34"/>
    <p:sldId id="360" r:id="rId35"/>
    <p:sldId id="358" r:id="rId36"/>
    <p:sldId id="352" r:id="rId37"/>
    <p:sldId id="351" r:id="rId38"/>
    <p:sldId id="261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262" r:id="rId49"/>
    <p:sldId id="340" r:id="rId50"/>
    <p:sldId id="342" r:id="rId51"/>
    <p:sldId id="344" r:id="rId52"/>
    <p:sldId id="346" r:id="rId53"/>
    <p:sldId id="350" r:id="rId54"/>
    <p:sldId id="347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52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0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1.png"/><Relationship Id="rId4" Type="http://schemas.openxmlformats.org/officeDocument/2006/relationships/image" Target="../media/image28.pn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148718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 en el Perú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FD98B9-4B8B-42C1-9042-7FE9C8CD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981" y="163253"/>
            <a:ext cx="5244353" cy="6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000" dirty="0"/>
              <a:t>Red de almacenes (INDECI)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A71B3-1185-410D-9847-419C1C77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2533676"/>
            <a:ext cx="7688911" cy="262895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2EC0FFC-37D6-4BC5-B8D1-8EEAAFDA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944137-94B5-4F76-9CDB-28F629E34A5D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99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575BDD-9D06-495F-B206-C8ECE935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0" y="2598031"/>
            <a:ext cx="2800350" cy="2505075"/>
          </a:xfrm>
          <a:prstGeom prst="rect">
            <a:avLst/>
          </a:prstGeom>
        </p:spPr>
      </p:pic>
      <p:pic>
        <p:nvPicPr>
          <p:cNvPr id="9218" name="Picture 2" descr="Resultado de imagen para money symbol">
            <a:extLst>
              <a:ext uri="{FF2B5EF4-FFF2-40B4-BE49-F238E27FC236}">
                <a16:creationId xmlns:a16="http://schemas.microsoft.com/office/drawing/2014/main" id="{C17CE53D-6EF6-4139-A35F-D7A12B22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1" y="2942282"/>
            <a:ext cx="1182453" cy="18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greater than symbol">
            <a:extLst>
              <a:ext uri="{FF2B5EF4-FFF2-40B4-BE49-F238E27FC236}">
                <a16:creationId xmlns:a16="http://schemas.microsoft.com/office/drawing/2014/main" id="{B196A1C4-4EB6-423E-9905-2FB7626B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19" y="3393574"/>
            <a:ext cx="971693" cy="97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Conjuntos (entidades)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4A9AF4-596A-480D-9AB6-1FA93BB1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117038"/>
            <a:ext cx="6353175" cy="2257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EB86B-B1AF-454B-8AF9-258007B1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41" y="4688477"/>
            <a:ext cx="1566401" cy="140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54879-2259-41E6-A3A4-6107B8D9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54" y="4740962"/>
            <a:ext cx="1866898" cy="135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BADB2-384C-411B-BCF0-605D0AB8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89" y="4899444"/>
            <a:ext cx="1230723" cy="10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12EDF5-2606-446E-BD10-756B7FD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650750" y="1759185"/>
            <a:ext cx="7732941" cy="99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4BC2-48E8-47E3-97AF-25F1E88C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4" b="59342"/>
          <a:stretch/>
        </p:blipFill>
        <p:spPr>
          <a:xfrm>
            <a:off x="650750" y="2705935"/>
            <a:ext cx="7732945" cy="53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5AF3C-0881-40E2-B647-ABA1BEE3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95"/>
          <a:stretch/>
        </p:blipFill>
        <p:spPr>
          <a:xfrm>
            <a:off x="628650" y="3203882"/>
            <a:ext cx="7732942" cy="8203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E991C-C028-4C2B-9DFD-A0B132EDD0E8}"/>
              </a:ext>
            </a:extLst>
          </p:cNvPr>
          <p:cNvCxnSpPr>
            <a:cxnSpLocks/>
          </p:cNvCxnSpPr>
          <p:nvPr/>
        </p:nvCxnSpPr>
        <p:spPr>
          <a:xfrm>
            <a:off x="1171575" y="5823769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463672-107B-4B58-9ADB-FA68D87AE48E}"/>
              </a:ext>
            </a:extLst>
          </p:cNvPr>
          <p:cNvSpPr/>
          <p:nvPr/>
        </p:nvSpPr>
        <p:spPr>
          <a:xfrm>
            <a:off x="2000249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20D598-C240-4DD9-B67D-3D792D2899FD}"/>
              </a:ext>
            </a:extLst>
          </p:cNvPr>
          <p:cNvSpPr/>
          <p:nvPr/>
        </p:nvSpPr>
        <p:spPr>
          <a:xfrm>
            <a:off x="597217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CF32D-B9E1-4749-BD0F-47F80DF922F9}"/>
              </a:ext>
            </a:extLst>
          </p:cNvPr>
          <p:cNvSpPr/>
          <p:nvPr/>
        </p:nvSpPr>
        <p:spPr>
          <a:xfrm>
            <a:off x="466486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461337-B5C4-4FF7-B85F-DA060A78F337}"/>
              </a:ext>
            </a:extLst>
          </p:cNvPr>
          <p:cNvSpPr/>
          <p:nvPr/>
        </p:nvSpPr>
        <p:spPr>
          <a:xfrm>
            <a:off x="335755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E52E5B-88A6-493B-AF83-0B48C804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1" y="5034591"/>
            <a:ext cx="706847" cy="634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1C350-3161-4B4F-BF33-AE12516E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0" y="4411731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3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E876B1E-9A23-4F2C-BF25-E033A94B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07" b="69305"/>
          <a:stretch/>
        </p:blipFill>
        <p:spPr>
          <a:xfrm>
            <a:off x="753475" y="1802734"/>
            <a:ext cx="7241418" cy="497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C988F-CA72-43E1-AABC-6163BC1D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80" b="23246"/>
          <a:stretch/>
        </p:blipFill>
        <p:spPr>
          <a:xfrm>
            <a:off x="753470" y="2237569"/>
            <a:ext cx="7241423" cy="172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35C60-7B90-4621-9502-17D47E54D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" t="75894" r="94223" b="18080"/>
          <a:stretch/>
        </p:blipFill>
        <p:spPr>
          <a:xfrm>
            <a:off x="7891452" y="3628546"/>
            <a:ext cx="257175" cy="26670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D9B7F14-A106-41FD-B111-BD0D37DF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594" y="4142730"/>
            <a:ext cx="1868469" cy="235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84D4A-79FE-48FE-A006-D83CB680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4" y="4722852"/>
            <a:ext cx="1643061" cy="11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1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8CCC62-DCA3-4A4E-B745-49A12BA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27" y="1948432"/>
            <a:ext cx="7291346" cy="225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C3FAC-59A8-4858-8949-7C28FCA3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14" y="4885157"/>
            <a:ext cx="1230723" cy="103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9E850-FC23-41E9-9202-0CA63BFE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9" y="4885157"/>
            <a:ext cx="1643061" cy="119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77F76-6205-453C-A0F5-D6FE2513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7" y="4784585"/>
            <a:ext cx="1383566" cy="12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7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47F96E-116C-4BB9-9B2A-EDCAB010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1620762"/>
            <a:ext cx="7436680" cy="25543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483BD-82F7-40A9-893A-82DFDB53704C}"/>
              </a:ext>
            </a:extLst>
          </p:cNvPr>
          <p:cNvCxnSpPr>
            <a:cxnSpLocks/>
          </p:cNvCxnSpPr>
          <p:nvPr/>
        </p:nvCxnSpPr>
        <p:spPr>
          <a:xfrm>
            <a:off x="1166813" y="6138094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22D5148-1191-4FA0-938B-9C4F60428DAB}"/>
              </a:ext>
            </a:extLst>
          </p:cNvPr>
          <p:cNvSpPr/>
          <p:nvPr/>
        </p:nvSpPr>
        <p:spPr>
          <a:xfrm>
            <a:off x="1995487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99626-805F-492B-9371-E0F0720F71CC}"/>
              </a:ext>
            </a:extLst>
          </p:cNvPr>
          <p:cNvSpPr/>
          <p:nvPr/>
        </p:nvSpPr>
        <p:spPr>
          <a:xfrm>
            <a:off x="596741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A1DD00-6923-4631-9644-2FFB751208A2}"/>
              </a:ext>
            </a:extLst>
          </p:cNvPr>
          <p:cNvSpPr/>
          <p:nvPr/>
        </p:nvSpPr>
        <p:spPr>
          <a:xfrm>
            <a:off x="466010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DDA0E6-C242-4B79-9A5A-20184D326A29}"/>
              </a:ext>
            </a:extLst>
          </p:cNvPr>
          <p:cNvSpPr/>
          <p:nvPr/>
        </p:nvSpPr>
        <p:spPr>
          <a:xfrm>
            <a:off x="335279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654D2-C8D0-4552-9025-86C8FA2A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24" y="4725021"/>
            <a:ext cx="961920" cy="697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5E825-EB0E-4ABB-AD43-84352FCE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307" y="4767113"/>
            <a:ext cx="335584" cy="282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71AB9-C388-4AC6-853B-3C8B76EA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66" y="5035826"/>
            <a:ext cx="335584" cy="282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DA9259-48E3-4064-9C3E-43050C88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48" y="5035827"/>
            <a:ext cx="335584" cy="282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4612-7E44-4EA5-9ED8-4ECA7E9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4383955"/>
            <a:ext cx="706847" cy="634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5CB6F-24F7-4D3A-B8C0-73FF4752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5021898"/>
            <a:ext cx="706847" cy="6344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D9CCB-A931-4B72-A53D-04B7AEB587E8}"/>
              </a:ext>
            </a:extLst>
          </p:cNvPr>
          <p:cNvCxnSpPr>
            <a:cxnSpLocks/>
          </p:cNvCxnSpPr>
          <p:nvPr/>
        </p:nvCxnSpPr>
        <p:spPr>
          <a:xfrm flipV="1">
            <a:off x="4239342" y="4740971"/>
            <a:ext cx="393853" cy="187970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755F4-A4FC-4DF5-8E7A-0C888A4C93A2}"/>
              </a:ext>
            </a:extLst>
          </p:cNvPr>
          <p:cNvCxnSpPr>
            <a:cxnSpLocks/>
          </p:cNvCxnSpPr>
          <p:nvPr/>
        </p:nvCxnSpPr>
        <p:spPr>
          <a:xfrm>
            <a:off x="4231373" y="5227224"/>
            <a:ext cx="401822" cy="11745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58F3BA-A2E4-40AE-84A1-305D115419F4}"/>
              </a:ext>
            </a:extLst>
          </p:cNvPr>
          <p:cNvSpPr txBox="1"/>
          <p:nvPr/>
        </p:nvSpPr>
        <p:spPr>
          <a:xfrm>
            <a:off x="2677307" y="4343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69B80-7D6A-4189-9BA5-43A40FF97902}"/>
              </a:ext>
            </a:extLst>
          </p:cNvPr>
          <p:cNvSpPr txBox="1"/>
          <p:nvPr/>
        </p:nvSpPr>
        <p:spPr>
          <a:xfrm>
            <a:off x="4231373" y="43369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4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Función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E9A32E-1C85-45C3-A53B-088DC79C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8" y="2749954"/>
            <a:ext cx="7936664" cy="13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E29B5-547E-4642-A7CB-CF56B9A6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61" y="4714974"/>
            <a:ext cx="1532364" cy="13707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AED407-A071-4E91-AB96-9F096788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4292403"/>
            <a:ext cx="438150" cy="422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F4BD6-11D7-4CEE-B9F5-81BFC5C6C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1" y="4868765"/>
            <a:ext cx="1624147" cy="1177506"/>
          </a:xfrm>
          <a:prstGeom prst="rect">
            <a:avLst/>
          </a:prstGeom>
        </p:spPr>
      </p:pic>
      <p:pic>
        <p:nvPicPr>
          <p:cNvPr id="8" name="Picture 2" descr="Resultado de imagen para money symbol">
            <a:extLst>
              <a:ext uri="{FF2B5EF4-FFF2-40B4-BE49-F238E27FC236}">
                <a16:creationId xmlns:a16="http://schemas.microsoft.com/office/drawing/2014/main" id="{07740119-C642-454A-AE97-73B1993E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58" y="4304540"/>
            <a:ext cx="250867" cy="38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F3ACF-AB16-4C52-8023-B3694401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774" y="4867275"/>
            <a:ext cx="1223929" cy="109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F19A0-AC35-4114-8BC6-BC6C7EDD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267" y="4323899"/>
            <a:ext cx="426942" cy="3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6839CF-A742-42FF-884F-C7D459E7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8" y="1794333"/>
            <a:ext cx="5693285" cy="12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3181-6873-48FE-9091-B6C9CB7A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73" y="3022221"/>
            <a:ext cx="6761712" cy="11237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D1A718-F298-40BD-98EF-45CFAF62C06E}"/>
              </a:ext>
            </a:extLst>
          </p:cNvPr>
          <p:cNvCxnSpPr>
            <a:cxnSpLocks/>
          </p:cNvCxnSpPr>
          <p:nvPr/>
        </p:nvCxnSpPr>
        <p:spPr>
          <a:xfrm>
            <a:off x="1290638" y="5907002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DFBA6A-E881-45ED-98E3-17775D32F032}"/>
              </a:ext>
            </a:extLst>
          </p:cNvPr>
          <p:cNvSpPr/>
          <p:nvPr/>
        </p:nvSpPr>
        <p:spPr>
          <a:xfrm>
            <a:off x="2119312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F9332C-014B-4859-8657-DA39347EAFA9}"/>
              </a:ext>
            </a:extLst>
          </p:cNvPr>
          <p:cNvSpPr/>
          <p:nvPr/>
        </p:nvSpPr>
        <p:spPr>
          <a:xfrm>
            <a:off x="609123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E5D37B-96F3-474E-A72F-6C3E117A9237}"/>
              </a:ext>
            </a:extLst>
          </p:cNvPr>
          <p:cNvSpPr/>
          <p:nvPr/>
        </p:nvSpPr>
        <p:spPr>
          <a:xfrm>
            <a:off x="478392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B5BA17-5980-4DD0-98D3-C40DBE7D9F4D}"/>
              </a:ext>
            </a:extLst>
          </p:cNvPr>
          <p:cNvSpPr/>
          <p:nvPr/>
        </p:nvSpPr>
        <p:spPr>
          <a:xfrm>
            <a:off x="347661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74B32-647B-49D7-865B-EFEBBE16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14" y="5117824"/>
            <a:ext cx="706847" cy="634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A9808-2E8D-4390-99D0-7E0748F5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73" y="4494964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Problemática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Objetivos y resultados esperados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Alcance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Resultados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8C66E27-9452-4BF0-8424-D9645F83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7" y="2011510"/>
            <a:ext cx="3897094" cy="67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1C33C-8F49-4AC0-AAFB-50395DEB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8914"/>
            <a:ext cx="3394161" cy="68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FA751-8869-43C0-99C1-B91DDC51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3" y="2681580"/>
            <a:ext cx="3291400" cy="40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A8DFC-11E4-4684-9431-714D375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7" y="3112010"/>
            <a:ext cx="4429462" cy="698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BFBEF-0213-4311-967F-7F6D18C1F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65" y="3235757"/>
            <a:ext cx="3369248" cy="386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34ABF-AA8C-4DD0-A90C-AA4643B54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41" y="4852987"/>
            <a:ext cx="1223929" cy="1098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EDFA17-4FBD-441B-8397-693F307E9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143" y="4426707"/>
            <a:ext cx="798182" cy="578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B7684-254E-4F1D-807C-F02538235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48" y="5112939"/>
            <a:ext cx="798182" cy="578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E86139-5590-416A-8889-65BD99C1A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623" y="5760207"/>
            <a:ext cx="798182" cy="578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C12EC-F6AE-4D4D-A0DF-D3760AB24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4716048"/>
            <a:ext cx="798182" cy="578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E5898-3FF4-4A8B-9DFC-B663A5C22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5591175"/>
            <a:ext cx="798182" cy="5786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DEA955-462F-4EDC-AD40-7864BD75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8630" y="4256619"/>
            <a:ext cx="438150" cy="5516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9E981A-7E8F-44CD-996D-56F4BF0530F2}"/>
              </a:ext>
            </a:extLst>
          </p:cNvPr>
          <p:cNvCxnSpPr>
            <a:cxnSpLocks/>
          </p:cNvCxnSpPr>
          <p:nvPr/>
        </p:nvCxnSpPr>
        <p:spPr>
          <a:xfrm>
            <a:off x="3211472" y="4762500"/>
            <a:ext cx="517229" cy="409575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ECDC5-6371-4646-8F2D-8B8A92ADC89E}"/>
              </a:ext>
            </a:extLst>
          </p:cNvPr>
          <p:cNvCxnSpPr>
            <a:cxnSpLocks/>
          </p:cNvCxnSpPr>
          <p:nvPr/>
        </p:nvCxnSpPr>
        <p:spPr>
          <a:xfrm flipV="1">
            <a:off x="2171356" y="5367169"/>
            <a:ext cx="1500532" cy="35112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7DB2F9-8054-4386-861C-ADAD8D8C3128}"/>
              </a:ext>
            </a:extLst>
          </p:cNvPr>
          <p:cNvCxnSpPr>
            <a:cxnSpLocks/>
          </p:cNvCxnSpPr>
          <p:nvPr/>
        </p:nvCxnSpPr>
        <p:spPr>
          <a:xfrm flipV="1">
            <a:off x="3174916" y="5591175"/>
            <a:ext cx="553785" cy="458374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7C963F-C0A2-4C36-8EB9-AA0F4BED514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286710" y="5005389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2F87B8-25A9-4EE6-A6ED-2FBD1F24159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86710" y="5591175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0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39E07A-8AE3-4D77-ACC1-440C2CA6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36" y="2058719"/>
            <a:ext cx="4255297" cy="370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1D13C-C6BF-4ED8-8EBA-7DE4E014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86" y="3652903"/>
            <a:ext cx="2292686" cy="771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BC5D3-9699-402D-91DE-E6CEFFD5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336" y="2865101"/>
            <a:ext cx="3956445" cy="450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8F9CF-E85A-4155-8047-CF486AEEF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2" y="2764819"/>
            <a:ext cx="2190095" cy="740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5451B9-5B3C-447B-BB97-ECA19899D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088" y="3751772"/>
            <a:ext cx="3224926" cy="419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2DB40-5E9D-4804-B4E4-B24C57DD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1953365"/>
            <a:ext cx="3203600" cy="663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395147-236B-4E98-89A2-29D75E3CA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197" y="4858608"/>
            <a:ext cx="1643061" cy="1191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5172E9-EC47-4E72-BB1A-709C12F1C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199" y="4519472"/>
            <a:ext cx="1704959" cy="1530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088704-4FE2-424B-A2E5-6EA20D26B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488" y="5243778"/>
            <a:ext cx="746249" cy="62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6DB492-DE61-4CE9-A09D-C7D9B7EAF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824" y="5243779"/>
            <a:ext cx="746249" cy="62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6F1675-0A2E-401A-9122-5B5A6BAA4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650" y="4615274"/>
            <a:ext cx="746249" cy="6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Objetivos y resultados esperados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50B3FE-711D-43BB-9E1F-415D689514A7}"/>
              </a:ext>
            </a:extLst>
          </p:cNvPr>
          <p:cNvCxnSpPr/>
          <p:nvPr/>
        </p:nvCxnSpPr>
        <p:spPr>
          <a:xfrm>
            <a:off x="424759" y="444580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061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66B99D-3059-4D48-BF9B-3F28F7AD0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03" y="651028"/>
            <a:ext cx="8138193" cy="555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055D8D-D8A0-466C-83DA-A7E85558B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77" y="3429000"/>
            <a:ext cx="4392012" cy="165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9AA8B-4E2F-4101-80A8-9C6C04F5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4" y="826572"/>
            <a:ext cx="4461565" cy="2366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86D8A-CFA0-4AD1-9CBA-5494C1F8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962" y="447702"/>
            <a:ext cx="3996814" cy="2290355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50CCDEF-B02B-4E73-8360-4D98D20F3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962" y="3429000"/>
            <a:ext cx="3996814" cy="233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1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6FC954-AD1E-4FF3-BFA2-8668A7BA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48" y="344557"/>
            <a:ext cx="4771103" cy="1071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DD1455-48D6-4E8B-BA90-36D75E29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49" y="1658980"/>
            <a:ext cx="4771102" cy="22126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1796DB-587B-444D-B980-D0E94564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5" y="4355721"/>
            <a:ext cx="4173794" cy="2104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1DB593-43B2-44CF-9906-55397C51A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429" y="3878131"/>
            <a:ext cx="3521134" cy="264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3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3F53-3F40-454F-B0F3-BE4225B8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9" y="707922"/>
            <a:ext cx="5233084" cy="4948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8D6A4-EA33-4559-8832-0A80FBC3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290733"/>
            <a:ext cx="3885691" cy="2284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FC796-4048-49FB-9E09-7EACAE61F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868" y="556292"/>
            <a:ext cx="2071688" cy="1595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9A0CA-03ED-41D2-A2FF-C0CB24F74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286" y="2151308"/>
            <a:ext cx="3012882" cy="10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1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23254-6BFB-4C33-9DF9-50314231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581541"/>
            <a:ext cx="5430100" cy="1726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073CC-5DFF-4DBD-BBBD-0798BDE5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5" y="2614152"/>
            <a:ext cx="3709745" cy="3871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42B75-A8A7-4CF3-A6D3-EB5FD971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6"/>
          <a:stretch/>
        </p:blipFill>
        <p:spPr>
          <a:xfrm>
            <a:off x="5732442" y="839638"/>
            <a:ext cx="3055219" cy="1992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E4356A-FDE5-4D13-872C-681C9ED4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021" y="3119283"/>
            <a:ext cx="3669920" cy="31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5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6C041-599B-46AE-A342-BFE2E498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80" y="679655"/>
            <a:ext cx="4412830" cy="1392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2062F-24A3-4B4A-A56A-9BF3AA9CB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62" y="2519588"/>
            <a:ext cx="4402573" cy="909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18277-19CF-4A78-86DB-EF303595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80" y="3668114"/>
            <a:ext cx="4431890" cy="2235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B12A1-816F-40B8-A1D1-FB351C7A2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482" y="810005"/>
            <a:ext cx="3904983" cy="2029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F4A7E1-08C7-42AC-AE57-7285182FE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698" y="2917878"/>
            <a:ext cx="3950754" cy="562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F0CFD-6DC7-40CE-B539-4B01FD9C0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698" y="3628857"/>
            <a:ext cx="3966288" cy="25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ABA73B-2E09-4C62-948D-9A724489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2" y="545286"/>
            <a:ext cx="7496755" cy="48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Problemática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49750-51BB-4F6C-A481-37E8440E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15" y="737419"/>
            <a:ext cx="4084811" cy="5383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1E1D56-04BC-4D47-ACD0-296BDC36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26" y="832362"/>
            <a:ext cx="4461443" cy="1785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C9184-C006-4685-A9E3-B1C65F40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26" y="2712782"/>
            <a:ext cx="4277032" cy="19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1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78BCB-ADCA-4E57-AAAB-EBF574CA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67" y="353961"/>
            <a:ext cx="7326053" cy="5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27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E0C0FF-E903-4C9A-BF21-2812B99ED181}"/>
              </a:ext>
            </a:extLst>
          </p:cNvPr>
          <p:cNvSpPr/>
          <p:nvPr/>
        </p:nvSpPr>
        <p:spPr>
          <a:xfrm>
            <a:off x="1563329" y="1629697"/>
            <a:ext cx="766916" cy="744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8BC4A5-388B-4F65-835B-E31051B66287}"/>
              </a:ext>
            </a:extLst>
          </p:cNvPr>
          <p:cNvSpPr/>
          <p:nvPr/>
        </p:nvSpPr>
        <p:spPr>
          <a:xfrm>
            <a:off x="1563329" y="3802626"/>
            <a:ext cx="766916" cy="744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39C3B4-9589-426B-AED4-8377BAB92CE1}"/>
              </a:ext>
            </a:extLst>
          </p:cNvPr>
          <p:cNvSpPr/>
          <p:nvPr/>
        </p:nvSpPr>
        <p:spPr>
          <a:xfrm>
            <a:off x="7305367" y="1516626"/>
            <a:ext cx="766916" cy="744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9E4F8A-C4EB-40D3-A270-C839847A1F20}"/>
              </a:ext>
            </a:extLst>
          </p:cNvPr>
          <p:cNvSpPr/>
          <p:nvPr/>
        </p:nvSpPr>
        <p:spPr>
          <a:xfrm>
            <a:off x="7305367" y="4175022"/>
            <a:ext cx="766916" cy="7447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897DB0-D195-4BF3-B874-4FB750AE7F0C}"/>
              </a:ext>
            </a:extLst>
          </p:cNvPr>
          <p:cNvSpPr/>
          <p:nvPr/>
        </p:nvSpPr>
        <p:spPr>
          <a:xfrm>
            <a:off x="3556820" y="2171700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7381B2-EADB-4D0C-A8BA-84A382C0BAED}"/>
              </a:ext>
            </a:extLst>
          </p:cNvPr>
          <p:cNvSpPr/>
          <p:nvPr/>
        </p:nvSpPr>
        <p:spPr>
          <a:xfrm>
            <a:off x="3556820" y="3569111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E923E5-85C0-4FB6-9DEA-842937EC556F}"/>
              </a:ext>
            </a:extLst>
          </p:cNvPr>
          <p:cNvSpPr/>
          <p:nvPr/>
        </p:nvSpPr>
        <p:spPr>
          <a:xfrm>
            <a:off x="5311876" y="2171700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808210-0C19-4BF7-98B8-962B80DF6E3A}"/>
              </a:ext>
            </a:extLst>
          </p:cNvPr>
          <p:cNvSpPr/>
          <p:nvPr/>
        </p:nvSpPr>
        <p:spPr>
          <a:xfrm>
            <a:off x="5311876" y="3593078"/>
            <a:ext cx="766916" cy="7447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725B0B-308E-49A8-BE95-974202309736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2330245" y="2002094"/>
            <a:ext cx="1226575" cy="5420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729CB8-1EF1-43B8-ABDB-435220B23D78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2330245" y="3941507"/>
            <a:ext cx="1272049" cy="2335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710359-C282-4DE3-A090-89C61FDA998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323736" y="2544097"/>
            <a:ext cx="9881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58A669-873F-4DA2-909A-FAAEDD8FE313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323736" y="3941508"/>
            <a:ext cx="988140" cy="239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52AD74-FE1C-4B4A-B3ED-5B7FB7360EBC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6078792" y="1889023"/>
            <a:ext cx="1226575" cy="6550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8E3AE-3CC2-415B-82B7-1E47F91F442E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6078792" y="3965475"/>
            <a:ext cx="1338887" cy="3186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C9A9F0-A965-4701-8022-F0D0BF6F13FE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4211424" y="2807421"/>
            <a:ext cx="1212764" cy="8947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F5D827-C16E-486E-9EED-586AB398B229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4211424" y="2807421"/>
            <a:ext cx="1212764" cy="8707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52434B-0791-4844-B426-E0D9E5FC843E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>
            <a:off x="5966480" y="2807421"/>
            <a:ext cx="1451199" cy="14766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187F59-1D79-4655-AB39-6A09DA193490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5966480" y="2152347"/>
            <a:ext cx="1451199" cy="15498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636A6-39E2-4702-A940-848B94A7A941}"/>
              </a:ext>
            </a:extLst>
          </p:cNvPr>
          <p:cNvCxnSpPr>
            <a:cxnSpLocks/>
            <a:stCxn id="2" idx="5"/>
            <a:endCxn id="8" idx="1"/>
          </p:cNvCxnSpPr>
          <p:nvPr/>
        </p:nvCxnSpPr>
        <p:spPr>
          <a:xfrm>
            <a:off x="2217933" y="2265418"/>
            <a:ext cx="1451199" cy="14127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FCE73B2-8558-4D88-AA9F-E683D1B87B19}"/>
              </a:ext>
            </a:extLst>
          </p:cNvPr>
          <p:cNvCxnSpPr>
            <a:cxnSpLocks/>
            <a:stCxn id="4" idx="7"/>
            <a:endCxn id="7" idx="3"/>
          </p:cNvCxnSpPr>
          <p:nvPr/>
        </p:nvCxnSpPr>
        <p:spPr>
          <a:xfrm flipV="1">
            <a:off x="2217933" y="2807421"/>
            <a:ext cx="1451199" cy="11042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83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2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45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74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5FFD3F-5FE0-42A3-A8A6-B628E594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2243931"/>
            <a:ext cx="4819650" cy="3514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2363703" y="5942566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: Frente de Pareto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6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Balcik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Beamon, B.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Krejci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C. C.,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Muramatsu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K. M. and Ramirez, M. (2010). Coordination in humanitarian relief chains: Practices, challenges and opportunities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Caunhyea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A.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Niea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X. and Pokharel, S. (2012). Optimization models in emergency logistics: A literature review</a:t>
            </a:r>
          </a:p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INDECI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Compendio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estadístico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prevención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desastres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2007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E9758A-2F12-4903-A846-173D165E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4728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PE" dirty="0"/>
              <a:t>Construir la instancia del problema de distribución de ayuda humanitaria basada en un escenario real.</a:t>
            </a:r>
            <a:endParaRPr lang="en-US" dirty="0"/>
          </a:p>
          <a:p>
            <a:pPr lvl="0"/>
            <a:r>
              <a:rPr lang="es-PE" dirty="0"/>
              <a:t>Definir la formulación de la función objetivo, restricciones, variables de decisión y parámetros del problema de distribución de ayuda humanitaria </a:t>
            </a:r>
            <a:endParaRPr lang="en-US" dirty="0"/>
          </a:p>
          <a:p>
            <a:pPr lvl="0"/>
            <a:r>
              <a:rPr lang="es-PE" dirty="0"/>
              <a:t>Definir y diseñar las estructuras de datos, función de aptitud y operadores del algoritmo genético.</a:t>
            </a:r>
            <a:endParaRPr lang="en-US" dirty="0"/>
          </a:p>
          <a:p>
            <a:pPr lvl="0"/>
            <a:r>
              <a:rPr lang="es-PE" dirty="0"/>
              <a:t>Implementar el algoritmo genético para la resolución del problema de distribución de ayuda humanitaria.</a:t>
            </a:r>
            <a:endParaRPr lang="en-US" dirty="0"/>
          </a:p>
          <a:p>
            <a:pPr lvl="0"/>
            <a:r>
              <a:rPr lang="es-PE" dirty="0"/>
              <a:t>Diseñar e implementar un programa lineal a partir de la formulación del problema de optimización.</a:t>
            </a:r>
            <a:endParaRPr lang="en-US" dirty="0"/>
          </a:p>
          <a:p>
            <a:pPr lvl="0"/>
            <a:r>
              <a:rPr lang="es-PE" dirty="0"/>
              <a:t>Diseñar y desarrollar la experimentación numérica para comparar el desempeño del algoritmo genético con el método de programación lineal.</a:t>
            </a:r>
            <a:endParaRPr lang="en-US" dirty="0"/>
          </a:p>
          <a:p>
            <a:pPr lvl="0"/>
            <a:r>
              <a:rPr lang="es-PE" dirty="0"/>
              <a:t>Desarrollar la interfaz de usuario para la ejecución y visualización de los algoritmos de optimización.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340315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393589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393589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1385306" y="223836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4039467" y="219330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181A-324E-4D47-8DE4-7BCA927E79AD}"/>
              </a:ext>
            </a:extLst>
          </p:cNvPr>
          <p:cNvSpPr txBox="1"/>
          <p:nvPr/>
        </p:nvSpPr>
        <p:spPr>
          <a:xfrm>
            <a:off x="6856238" y="474699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1043791" y="5212054"/>
            <a:ext cx="4209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Horizonte de </a:t>
            </a:r>
            <a:r>
              <a:rPr lang="en-US" sz="2800" dirty="0" err="1"/>
              <a:t>tiempo</a:t>
            </a:r>
            <a:r>
              <a:rPr lang="en-US" sz="2800" dirty="0"/>
              <a:t>: 3 </a:t>
            </a:r>
            <a:r>
              <a:rPr lang="en-US" sz="2800" dirty="0" err="1"/>
              <a:t>días</a:t>
            </a:r>
            <a:endParaRPr lang="en-US" sz="2800" dirty="0"/>
          </a:p>
          <a:p>
            <a:r>
              <a:rPr lang="en-US" sz="2800" dirty="0" err="1"/>
              <a:t>Veh</a:t>
            </a:r>
            <a:r>
              <a:rPr lang="es-PE" sz="2800" dirty="0" err="1"/>
              <a:t>ículos</a:t>
            </a:r>
            <a:r>
              <a:rPr lang="es-PE" sz="2800" dirty="0"/>
              <a:t> disponibles</a:t>
            </a:r>
            <a:r>
              <a:rPr lang="en-US" sz="2800" dirty="0"/>
              <a:t>: 8</a:t>
            </a:r>
          </a:p>
        </p:txBody>
      </p:sp>
    </p:spTree>
    <p:extLst>
      <p:ext uri="{BB962C8B-B14F-4D97-AF65-F5344CB8AC3E}">
        <p14:creationId xmlns:p14="http://schemas.microsoft.com/office/powerpoint/2010/main" val="346080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Desastres y Fenómenos Naturales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4857DE5B-E1FB-43D7-A0A5-6DA96378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0" y="1678141"/>
            <a:ext cx="7671740" cy="468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6EDE3F-C74E-48F5-B34D-A107D1EC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40"/>
              </p:ext>
            </p:extLst>
          </p:nvPr>
        </p:nvGraphicFramePr>
        <p:xfrm>
          <a:off x="1089329" y="307672"/>
          <a:ext cx="717207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366482538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3931375500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2596396965"/>
                    </a:ext>
                  </a:extLst>
                </a:gridCol>
                <a:gridCol w="818984">
                  <a:extLst>
                    <a:ext uri="{9D8B030D-6E8A-4147-A177-3AD203B41FA5}">
                      <a16:colId xmlns:a16="http://schemas.microsoft.com/office/drawing/2014/main" val="1923462303"/>
                    </a:ext>
                  </a:extLst>
                </a:gridCol>
                <a:gridCol w="1049573">
                  <a:extLst>
                    <a:ext uri="{9D8B030D-6E8A-4147-A177-3AD203B41FA5}">
                      <a16:colId xmlns:a16="http://schemas.microsoft.com/office/drawing/2014/main" val="444516032"/>
                    </a:ext>
                  </a:extLst>
                </a:gridCol>
                <a:gridCol w="1924215">
                  <a:extLst>
                    <a:ext uri="{9D8B030D-6E8A-4147-A177-3AD203B41FA5}">
                      <a16:colId xmlns:a16="http://schemas.microsoft.com/office/drawing/2014/main" val="327516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</a:t>
                      </a:r>
                      <a:r>
                        <a:rPr lang="es-PE" dirty="0"/>
                        <a:t>ÍCULO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TIEMPO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TRANSPORTAR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6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0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7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1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0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6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1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8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1460578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4039467" y="3003067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21542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3000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893404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1880773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F9754-B75A-4CAB-B477-69C6296E8E43}"/>
              </a:ext>
            </a:extLst>
          </p:cNvPr>
          <p:cNvSpPr txBox="1"/>
          <p:nvPr/>
        </p:nvSpPr>
        <p:spPr>
          <a:xfrm>
            <a:off x="6856237" y="538443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108967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Aplicación y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71A339-E875-489F-87F7-4A672FF9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21" y="1690689"/>
            <a:ext cx="6654745" cy="4562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58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1D179-EFE5-49D5-8682-97DCA3C6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75" y="1825625"/>
            <a:ext cx="681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4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434 mil 614</a:t>
            </a:r>
            <a:r>
              <a:rPr lang="es-ES" dirty="0"/>
              <a:t> personas damnificadas</a:t>
            </a:r>
          </a:p>
          <a:p>
            <a:r>
              <a:rPr lang="es-ES" dirty="0"/>
              <a:t>221 mil 60 personas afectadas</a:t>
            </a:r>
          </a:p>
          <a:p>
            <a:r>
              <a:rPr lang="es-ES" dirty="0"/>
              <a:t>596 fallecidos</a:t>
            </a:r>
          </a:p>
          <a:p>
            <a:r>
              <a:rPr lang="es-ES" dirty="0"/>
              <a:t>93 mil 708 viviendas destruidas o inhabitables</a:t>
            </a:r>
          </a:p>
          <a:p>
            <a:r>
              <a:rPr lang="es-ES" dirty="0"/>
              <a:t>Pérdidas millonarias en daños materiales, infraestructura educativa, de salud, transportes, agricultura, entre otros</a:t>
            </a:r>
          </a:p>
          <a:p>
            <a:r>
              <a:rPr lang="es-ES" dirty="0"/>
              <a:t>Movilización de un aproximado de </a:t>
            </a:r>
            <a:r>
              <a:rPr lang="es-ES" b="1" dirty="0"/>
              <a:t>15 mil toneladas </a:t>
            </a:r>
            <a:r>
              <a:rPr lang="es-ES" dirty="0"/>
              <a:t>de ayuda humanitaria. 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El terremoto de Pisco (2007)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857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0702"/>
            <a:ext cx="7886700" cy="4351338"/>
          </a:xfrm>
        </p:spPr>
        <p:txBody>
          <a:bodyPr>
            <a:normAutofit/>
          </a:bodyPr>
          <a:lstStyle/>
          <a:p>
            <a:r>
              <a:rPr lang="es-ES" dirty="0"/>
              <a:t>17 almacenes</a:t>
            </a:r>
          </a:p>
          <a:p>
            <a:r>
              <a:rPr lang="es-ES" dirty="0"/>
              <a:t>53 tambos</a:t>
            </a:r>
          </a:p>
          <a:p>
            <a:r>
              <a:rPr lang="es-ES" dirty="0"/>
              <a:t>107 aristas</a:t>
            </a:r>
          </a:p>
          <a:p>
            <a:r>
              <a:rPr lang="es-ES" dirty="0"/>
              <a:t>4 ítems (kit de alimentos, kit de abrigo, kit </a:t>
            </a:r>
            <a:r>
              <a:rPr lang="es-ES" dirty="0" err="1"/>
              <a:t>agrorural</a:t>
            </a:r>
            <a:r>
              <a:rPr lang="es-ES" dirty="0"/>
              <a:t>, kit vivienda)</a:t>
            </a:r>
          </a:p>
          <a:p>
            <a:r>
              <a:rPr lang="es-ES" dirty="0"/>
              <a:t>3 tipos de vehículos</a:t>
            </a:r>
          </a:p>
          <a:p>
            <a:r>
              <a:rPr lang="es-ES" dirty="0"/>
              <a:t>Horizonte de 20 días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3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Lenguaje de modelado: AMPL</a:t>
            </a:r>
          </a:p>
          <a:p>
            <a:r>
              <a:rPr lang="es-ES" dirty="0" err="1"/>
              <a:t>Solver</a:t>
            </a:r>
            <a:r>
              <a:rPr lang="es-ES" dirty="0"/>
              <a:t>: GNU Linear </a:t>
            </a:r>
            <a:r>
              <a:rPr lang="es-ES" dirty="0" err="1"/>
              <a:t>Programming</a:t>
            </a:r>
            <a:r>
              <a:rPr lang="es-ES" dirty="0"/>
              <a:t> Kit (GLPK)</a:t>
            </a:r>
          </a:p>
          <a:p>
            <a:r>
              <a:rPr lang="es-PE" dirty="0"/>
              <a:t>Procesador: Intel® Core™ i7-4510U CPU @2.00GHz 2.60GHz</a:t>
            </a:r>
          </a:p>
          <a:p>
            <a:r>
              <a:rPr lang="es-PE" dirty="0"/>
              <a:t>RAM: 8.00 GB</a:t>
            </a:r>
          </a:p>
          <a:p>
            <a:r>
              <a:rPr lang="es-PE" dirty="0"/>
              <a:t>45,465 variables</a:t>
            </a:r>
          </a:p>
          <a:p>
            <a:r>
              <a:rPr lang="es-PE" dirty="0"/>
              <a:t>25,666 restricciones</a:t>
            </a:r>
          </a:p>
          <a:p>
            <a:r>
              <a:rPr lang="es-PE" dirty="0"/>
              <a:t>Tiempo de ejecución: 109.9 segundos</a:t>
            </a:r>
          </a:p>
          <a:p>
            <a:r>
              <a:rPr lang="es-PE" dirty="0"/>
              <a:t>Memoria usada: 88.7 MB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01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385931" y="6044052"/>
            <a:ext cx="87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Reducci</a:t>
            </a:r>
            <a:r>
              <a:rPr lang="es-PE" dirty="0" err="1"/>
              <a:t>ón</a:t>
            </a:r>
            <a:r>
              <a:rPr lang="es-PE" dirty="0"/>
              <a:t> de la demanda insatisfecha a lo largo de los días asignados para la distribución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D6F4B-702B-4202-9ABB-518D99F5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3"/>
          <a:stretch/>
        </p:blipFill>
        <p:spPr>
          <a:xfrm>
            <a:off x="1061889" y="1723383"/>
            <a:ext cx="7020221" cy="39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1179409" y="6239977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Distribuci</a:t>
            </a:r>
            <a:r>
              <a:rPr lang="es-PE" dirty="0" err="1"/>
              <a:t>ón</a:t>
            </a:r>
            <a:r>
              <a:rPr lang="es-PE" dirty="0"/>
              <a:t> de días necesarios para entregar toda la cantidad de kits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06399-B294-4E5F-AB61-372AEA8E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96" y="1716832"/>
            <a:ext cx="3417406" cy="229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1D38-22AE-491A-80F4-0BB4AE3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8" y="1711910"/>
            <a:ext cx="3396692" cy="23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71F31-3281-4953-8208-27544C834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96" y="4021460"/>
            <a:ext cx="3211743" cy="214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870AC-5F87-423A-B89D-5211E0F6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020" y="4013368"/>
            <a:ext cx="3142250" cy="215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577F3-A8E8-4262-B2D9-C478DA35B414}"/>
              </a:ext>
            </a:extLst>
          </p:cNvPr>
          <p:cNvSpPr txBox="1"/>
          <p:nvPr/>
        </p:nvSpPr>
        <p:spPr>
          <a:xfrm>
            <a:off x="2206721" y="1886291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ALIMENTOS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15BB7-7294-4969-A829-40AE2EB66CD3}"/>
              </a:ext>
            </a:extLst>
          </p:cNvPr>
          <p:cNvSpPr txBox="1"/>
          <p:nvPr/>
        </p:nvSpPr>
        <p:spPr>
          <a:xfrm>
            <a:off x="6274478" y="1870263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ABRIGO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89CA8-2AF8-4390-AD77-5693D2A7992B}"/>
              </a:ext>
            </a:extLst>
          </p:cNvPr>
          <p:cNvSpPr txBox="1"/>
          <p:nvPr/>
        </p:nvSpPr>
        <p:spPr>
          <a:xfrm>
            <a:off x="2206721" y="4182828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AGRORURALES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7A871-F8F0-41FF-BA85-6238605BE362}"/>
              </a:ext>
            </a:extLst>
          </p:cNvPr>
          <p:cNvSpPr txBox="1"/>
          <p:nvPr/>
        </p:nvSpPr>
        <p:spPr>
          <a:xfrm>
            <a:off x="6098725" y="4182828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VIVIENDA</a:t>
            </a:r>
          </a:p>
        </p:txBody>
      </p:sp>
    </p:spTree>
    <p:extLst>
      <p:ext uri="{BB962C8B-B14F-4D97-AF65-F5344CB8AC3E}">
        <p14:creationId xmlns:p14="http://schemas.microsoft.com/office/powerpoint/2010/main" val="2836911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Es</a:t>
            </a:r>
            <a:r>
              <a:rPr lang="en-US" dirty="0"/>
              <a:t> viable la </a:t>
            </a:r>
            <a:r>
              <a:rPr lang="es-PE" dirty="0"/>
              <a:t>utilización de modelos de programación lineal para la toma de decisiones orientada a la distribución de ayuda humanitaria</a:t>
            </a:r>
          </a:p>
          <a:p>
            <a:pPr algn="just"/>
            <a:r>
              <a:rPr lang="es-PE" dirty="0"/>
              <a:t>El modelo presentado permite además realizar ajustes al peso de cada objetivo para establecer prioridades diferentes</a:t>
            </a:r>
          </a:p>
          <a:p>
            <a:pPr algn="just"/>
            <a:r>
              <a:rPr lang="es-PE" dirty="0"/>
              <a:t>Asimismo, permite representar escenarios tanto del comienzo como la mitad de la intervención</a:t>
            </a:r>
          </a:p>
          <a:p>
            <a:pPr algn="just"/>
            <a:r>
              <a:rPr lang="es-PE" dirty="0"/>
              <a:t>El modelo es extensible y adaptable a otros casos de distribución de ayuda humanitaria</a:t>
            </a:r>
          </a:p>
          <a:p>
            <a:pPr algn="just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434 mil 614</a:t>
            </a:r>
            <a:r>
              <a:rPr lang="es-ES" dirty="0"/>
              <a:t> personas damnificadas</a:t>
            </a:r>
          </a:p>
          <a:p>
            <a:r>
              <a:rPr lang="es-ES" dirty="0"/>
              <a:t>221 mil 60 personas afectadas</a:t>
            </a:r>
          </a:p>
          <a:p>
            <a:r>
              <a:rPr lang="es-ES" dirty="0"/>
              <a:t>596 fallecidos</a:t>
            </a:r>
          </a:p>
          <a:p>
            <a:r>
              <a:rPr lang="es-ES" dirty="0"/>
              <a:t>93 mil 708 viviendas destruidas o inhabitables</a:t>
            </a:r>
          </a:p>
          <a:p>
            <a:r>
              <a:rPr lang="es-ES" dirty="0"/>
              <a:t>Pérdidas millonarias en daños materiales, infraestructura educativa, de salud, transportes, agricultura, entre otros</a:t>
            </a:r>
          </a:p>
          <a:p>
            <a:r>
              <a:rPr lang="es-ES" dirty="0"/>
              <a:t>Movilización de un aproximado de </a:t>
            </a:r>
            <a:r>
              <a:rPr lang="es-ES" b="1" dirty="0"/>
              <a:t>15 mil toneladas </a:t>
            </a:r>
            <a:r>
              <a:rPr lang="es-ES" dirty="0"/>
              <a:t>de ayuda humanitaria. 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El terremoto de Pisco (2007)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557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Objetivos y resultados esperados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50B3FE-711D-43BB-9E1F-415D689514A7}"/>
              </a:ext>
            </a:extLst>
          </p:cNvPr>
          <p:cNvCxnSpPr/>
          <p:nvPr/>
        </p:nvCxnSpPr>
        <p:spPr>
          <a:xfrm>
            <a:off x="424759" y="444580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434 mil 614</a:t>
            </a:r>
            <a:r>
              <a:rPr lang="es-ES" dirty="0"/>
              <a:t> personas damnificadas</a:t>
            </a:r>
          </a:p>
          <a:p>
            <a:r>
              <a:rPr lang="es-ES" dirty="0"/>
              <a:t>221 mil 60 personas afectadas</a:t>
            </a:r>
          </a:p>
          <a:p>
            <a:r>
              <a:rPr lang="es-ES" dirty="0"/>
              <a:t>596 fallecidos</a:t>
            </a:r>
          </a:p>
          <a:p>
            <a:r>
              <a:rPr lang="es-ES" dirty="0"/>
              <a:t>93 mil 708 viviendas destruidas o inhabitables</a:t>
            </a:r>
          </a:p>
          <a:p>
            <a:r>
              <a:rPr lang="es-ES" dirty="0"/>
              <a:t>Pérdidas millonarias en daños materiales, infraestructura educativa, de salud, transportes, agricultura, entre otros</a:t>
            </a:r>
          </a:p>
          <a:p>
            <a:r>
              <a:rPr lang="es-ES" dirty="0"/>
              <a:t>Movilización de un aproximado de </a:t>
            </a:r>
            <a:r>
              <a:rPr lang="es-ES" b="1" dirty="0"/>
              <a:t>15 mil toneladas </a:t>
            </a:r>
            <a:r>
              <a:rPr lang="es-ES" dirty="0"/>
              <a:t>de ayuda humanitaria. 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El terremoto de Pisco (2007)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078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Formulación del problema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EE492A-3593-4822-B609-FEE9B630C7BA}"/>
              </a:ext>
            </a:extLst>
          </p:cNvPr>
          <p:cNvCxnSpPr/>
          <p:nvPr/>
        </p:nvCxnSpPr>
        <p:spPr>
          <a:xfrm>
            <a:off x="488420" y="4011757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00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</TotalTime>
  <Words>1063</Words>
  <Application>Microsoft Office PowerPoint</Application>
  <PresentationFormat>On-screen Show (4:3)</PresentationFormat>
  <Paragraphs>287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Aparajita</vt:lpstr>
      <vt:lpstr>Arial</vt:lpstr>
      <vt:lpstr>Calibri</vt:lpstr>
      <vt:lpstr>Calibri Light</vt:lpstr>
      <vt:lpstr>Office Theme</vt:lpstr>
      <vt:lpstr>Algoritmo Genético Multiobjetivo para la Optimización de la Distribución de Ayuda Humanitaria en Caso de Desastres Naturales en el Perú</vt:lpstr>
      <vt:lpstr>Agenda</vt:lpstr>
      <vt:lpstr>Problemática</vt:lpstr>
      <vt:lpstr>Desastres y Fenómenos Naturales</vt:lpstr>
      <vt:lpstr>El terremoto de Pisco (2007)</vt:lpstr>
      <vt:lpstr>El terremoto de Pisco (2007)</vt:lpstr>
      <vt:lpstr>Objetivos y resultados esperados</vt:lpstr>
      <vt:lpstr>El terremoto de Pisco (2007)</vt:lpstr>
      <vt:lpstr>Formulación del problema</vt:lpstr>
      <vt:lpstr>Red de almacenes (INDECI)</vt:lpstr>
      <vt:lpstr>Logística humanitaria</vt:lpstr>
      <vt:lpstr>Logística humanitaria</vt:lpstr>
      <vt:lpstr>Conjuntos (entidades)</vt:lpstr>
      <vt:lpstr>Parámetros (1)</vt:lpstr>
      <vt:lpstr>Parámetros (2)</vt:lpstr>
      <vt:lpstr>Parámetros (3)</vt:lpstr>
      <vt:lpstr>Variables de decisión</vt:lpstr>
      <vt:lpstr>Función objetivo</vt:lpstr>
      <vt:lpstr>Restricciones (1)</vt:lpstr>
      <vt:lpstr>Restricciones (2)</vt:lpstr>
      <vt:lpstr>Restricciones (3)</vt:lpstr>
      <vt:lpstr>Objetivos y resultados esperados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Próximos pasos</vt:lpstr>
      <vt:lpstr>Próximos pasos</vt:lpstr>
      <vt:lpstr>Próximos pasos</vt:lpstr>
      <vt:lpstr>Próximos pasos</vt:lpstr>
      <vt:lpstr>Referencias</vt:lpstr>
      <vt:lpstr>Objetivos Específicos</vt:lpstr>
      <vt:lpstr>Ejemplo</vt:lpstr>
      <vt:lpstr>PowerPoint Presentation</vt:lpstr>
      <vt:lpstr>Ejemplo</vt:lpstr>
      <vt:lpstr>Ejemplo</vt:lpstr>
      <vt:lpstr>Ejemplo</vt:lpstr>
      <vt:lpstr>Ejemplo</vt:lpstr>
      <vt:lpstr>Ejemplo</vt:lpstr>
      <vt:lpstr>Ejemplo</vt:lpstr>
      <vt:lpstr>Aplicación y resultados</vt:lpstr>
      <vt:lpstr>Extracción y procesamiento de datos</vt:lpstr>
      <vt:lpstr>Extracción y procesamiento de datos</vt:lpstr>
      <vt:lpstr>Ejecución</vt:lpstr>
      <vt:lpstr>Ejecución</vt:lpstr>
      <vt:lpstr>Resultados</vt:lpstr>
      <vt:lpstr>Resultados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82</cp:revision>
  <dcterms:created xsi:type="dcterms:W3CDTF">2017-07-06T05:23:08Z</dcterms:created>
  <dcterms:modified xsi:type="dcterms:W3CDTF">2018-04-15T17:52:43Z</dcterms:modified>
</cp:coreProperties>
</file>